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3" r:id="rId4"/>
    <p:sldId id="264" r:id="rId5"/>
    <p:sldId id="25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314A9-CD91-4AA9-8CAF-FBFE4A349A37}" type="datetimeFigureOut">
              <a:rPr lang="ru-RU" smtClean="0"/>
              <a:pPr/>
              <a:t>13.01.2020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2BF8E2-703E-4C3C-AADC-B726D0FE2E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56638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2BF8E2-703E-4C3C-AADC-B726D0FE2E4B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B5AA0-98A6-4CFF-B99E-092EAA429ED9}" type="datetimeFigureOut">
              <a:rPr lang="ru-RU" smtClean="0"/>
              <a:pPr/>
              <a:t>13.01.2020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4E947-4600-4F1C-9BC4-508235762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94963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B5AA0-98A6-4CFF-B99E-092EAA429ED9}" type="datetimeFigureOut">
              <a:rPr lang="ru-RU" smtClean="0"/>
              <a:pPr/>
              <a:t>13.01.2020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4E947-4600-4F1C-9BC4-508235762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9901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B5AA0-98A6-4CFF-B99E-092EAA429ED9}" type="datetimeFigureOut">
              <a:rPr lang="ru-RU" smtClean="0"/>
              <a:pPr/>
              <a:t>13.01.2020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4E947-4600-4F1C-9BC4-508235762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22032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B5AA0-98A6-4CFF-B99E-092EAA429ED9}" type="datetimeFigureOut">
              <a:rPr lang="ru-RU" smtClean="0"/>
              <a:pPr/>
              <a:t>13.01.2020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4E947-4600-4F1C-9BC4-508235762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86083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B5AA0-98A6-4CFF-B99E-092EAA429ED9}" type="datetimeFigureOut">
              <a:rPr lang="ru-RU" smtClean="0"/>
              <a:pPr/>
              <a:t>13.01.2020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4E947-4600-4F1C-9BC4-508235762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24254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B5AA0-98A6-4CFF-B99E-092EAA429ED9}" type="datetimeFigureOut">
              <a:rPr lang="ru-RU" smtClean="0"/>
              <a:pPr/>
              <a:t>13.01.2020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4E947-4600-4F1C-9BC4-508235762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10025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B5AA0-98A6-4CFF-B99E-092EAA429ED9}" type="datetimeFigureOut">
              <a:rPr lang="ru-RU" smtClean="0"/>
              <a:pPr/>
              <a:t>13.01.2020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4E947-4600-4F1C-9BC4-508235762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18972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B5AA0-98A6-4CFF-B99E-092EAA429ED9}" type="datetimeFigureOut">
              <a:rPr lang="ru-RU" smtClean="0"/>
              <a:pPr/>
              <a:t>13.01.2020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4E947-4600-4F1C-9BC4-508235762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86743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B5AA0-98A6-4CFF-B99E-092EAA429ED9}" type="datetimeFigureOut">
              <a:rPr lang="ru-RU" smtClean="0"/>
              <a:pPr/>
              <a:t>13.01.2020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4E947-4600-4F1C-9BC4-508235762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29903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B5AA0-98A6-4CFF-B99E-092EAA429ED9}" type="datetimeFigureOut">
              <a:rPr lang="ru-RU" smtClean="0"/>
              <a:pPr/>
              <a:t>13.01.2020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4E947-4600-4F1C-9BC4-508235762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16477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B5AA0-98A6-4CFF-B99E-092EAA429ED9}" type="datetimeFigureOut">
              <a:rPr lang="ru-RU" smtClean="0"/>
              <a:pPr/>
              <a:t>13.01.2020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4E947-4600-4F1C-9BC4-508235762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94498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B5AA0-98A6-4CFF-B99E-092EAA429ED9}" type="datetimeFigureOut">
              <a:rPr lang="ru-RU" smtClean="0"/>
              <a:pPr/>
              <a:t>13.01.2020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4E947-4600-4F1C-9BC4-5082357626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79933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432048"/>
          </a:xfrm>
          <a:solidFill>
            <a:schemeClr val="bg1">
              <a:alpha val="50000"/>
            </a:schemeClr>
          </a:solidFill>
        </p:spPr>
        <p:txBody>
          <a:bodyPr>
            <a:noAutofit/>
          </a:bodyPr>
          <a:lstStyle/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Національна металургійна академія </a:t>
            </a:r>
            <a:r>
              <a:rPr lang="uk-UA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України</a:t>
            </a:r>
            <a:br>
              <a:rPr lang="uk-UA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Кафедра </a:t>
            </a:r>
            <a:r>
              <a:rPr lang="uk-UA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“Теорії</a:t>
            </a:r>
            <a:r>
              <a:rPr lang="uk-UA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металургійних процесів і </a:t>
            </a:r>
            <a:r>
              <a:rPr lang="uk-UA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хімії”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4365104"/>
            <a:ext cx="7632848" cy="2088232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uk-UA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Студента  </a:t>
            </a:r>
            <a:r>
              <a:rPr lang="uk-UA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</a:t>
            </a:r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МЕ03-14                   </a:t>
            </a:r>
            <a:r>
              <a:rPr lang="uk-UA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Іванова</a:t>
            </a:r>
            <a:r>
              <a:rPr lang="uk-UA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Ігоря</a:t>
            </a:r>
          </a:p>
          <a:p>
            <a:r>
              <a:rPr lang="uk-UA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Керівник роботи                    проф. </a:t>
            </a:r>
            <a:r>
              <a:rPr lang="uk-UA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Камкіна</a:t>
            </a:r>
            <a:r>
              <a:rPr lang="uk-UA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Л.В.</a:t>
            </a:r>
          </a:p>
          <a:p>
            <a:endParaRPr lang="uk-UA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uk-UA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м. Дніпро   2020</a:t>
            </a:r>
            <a:endParaRPr lang="ru-RU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uk-UA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955593865"/>
              </p:ext>
            </p:extLst>
          </p:nvPr>
        </p:nvGraphicFramePr>
        <p:xfrm>
          <a:off x="323528" y="188640"/>
          <a:ext cx="1188147" cy="1266006"/>
        </p:xfrm>
        <a:graphic>
          <a:graphicData uri="http://schemas.openxmlformats.org/presentationml/2006/ole">
            <p:oleObj spid="_x0000_s1091" r:id="rId3" imgW="5087160" imgH="5231520" progId="">
              <p:embed/>
            </p:oleObj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755576" y="1772816"/>
            <a:ext cx="7772400" cy="2808312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Взаємодія </a:t>
            </a:r>
            <a:r>
              <a:rPr lang="uk-UA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низьковуглецевої</a:t>
            </a:r>
            <a:r>
              <a:rPr lang="uk-UA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електросталі з вогнетривкою </a:t>
            </a: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футеровкою ковша при </a:t>
            </a:r>
            <a:r>
              <a:rPr lang="ru-RU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позапічній</a:t>
            </a: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обробці</a:t>
            </a: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7" name="Picture 13" descr="http://i.flamber.ru/files/st7/1358865435/1358866295_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312" y="260648"/>
            <a:ext cx="1512168" cy="74855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051720" y="1484784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Випускна робота бакалавра на тему: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8891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648072"/>
          </a:xfrm>
        </p:spPr>
        <p:txBody>
          <a:bodyPr>
            <a:normAutofit/>
          </a:bodyPr>
          <a:lstStyle/>
          <a:p>
            <a:r>
              <a:rPr lang="uk-UA" sz="2400" b="1" dirty="0" smtClean="0"/>
              <a:t>ВИМОГИ ДО ЯКОСТІ ФЛЮСОВИХ ВАПНЯКІВ</a:t>
            </a:r>
            <a:endParaRPr lang="ru-RU" sz="2400" b="1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827583" y="1250064"/>
          <a:ext cx="7560841" cy="1962912"/>
        </p:xfrm>
        <a:graphic>
          <a:graphicData uri="http://schemas.openxmlformats.org/drawingml/2006/table">
            <a:tbl>
              <a:tblPr/>
              <a:tblGrid>
                <a:gridCol w="1584178"/>
                <a:gridCol w="930558"/>
                <a:gridCol w="827156"/>
                <a:gridCol w="827156"/>
                <a:gridCol w="827156"/>
                <a:gridCol w="827156"/>
                <a:gridCol w="827156"/>
                <a:gridCol w="910325"/>
              </a:tblGrid>
              <a:tr h="12827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Технологічний сорт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Масова частка компонентів, що оцінюються, %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Марка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вапняку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19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Cа</a:t>
                      </a: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O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MgO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Si</a:t>
                      </a:r>
                      <a:r>
                        <a:rPr lang="uk-UA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</a:t>
                      </a:r>
                      <a:r>
                        <a:rPr lang="en-US" sz="1600" b="1" baseline="-25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r>
                        <a:rPr lang="en-US" sz="1600" b="1" baseline="-25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O</a:t>
                      </a:r>
                      <a:r>
                        <a:rPr lang="en-US" sz="1600" b="1" baseline="-25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06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 </a:t>
                      </a:r>
                      <a:r>
                        <a:rPr lang="uk-UA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менше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 більше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19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1с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54,0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3,5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1,5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0,06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0,01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Ф-1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50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2с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53,0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3,5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2,0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0,09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0,01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Ф-2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1с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53,5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5,0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1,5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0,06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0,06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1,5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С-1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50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2с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52,5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5,0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2,0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0,09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0,06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1,5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С-1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179512" y="3557915"/>
            <a:ext cx="89644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400" b="1" dirty="0" smtClean="0"/>
              <a:t>Загальні показники якості флюсів.</a:t>
            </a:r>
          </a:p>
          <a:p>
            <a:r>
              <a:rPr lang="uk-UA" sz="1400" b="1" dirty="0" smtClean="0"/>
              <a:t>Основні оціночні показники: </a:t>
            </a:r>
            <a:r>
              <a:rPr lang="en-US" sz="1400" dirty="0" err="1" smtClean="0">
                <a:latin typeface="Times New Roman"/>
                <a:ea typeface="Calibri"/>
              </a:rPr>
              <a:t>SiO</a:t>
            </a:r>
            <a:r>
              <a:rPr lang="uk-UA" sz="1400" baseline="-25000" dirty="0" smtClean="0">
                <a:latin typeface="Times New Roman"/>
                <a:ea typeface="Calibri"/>
              </a:rPr>
              <a:t>2</a:t>
            </a:r>
            <a:r>
              <a:rPr lang="uk-UA" sz="1400" dirty="0" smtClean="0">
                <a:latin typeface="Times New Roman"/>
                <a:ea typeface="Calibri"/>
              </a:rPr>
              <a:t>; </a:t>
            </a:r>
            <a:r>
              <a:rPr lang="en-US" sz="1400" dirty="0" err="1" smtClean="0">
                <a:latin typeface="Times New Roman"/>
                <a:ea typeface="Calibri"/>
              </a:rPr>
              <a:t>CaO</a:t>
            </a:r>
            <a:r>
              <a:rPr lang="uk-UA" sz="1400" dirty="0" smtClean="0">
                <a:latin typeface="Times New Roman"/>
                <a:ea typeface="Calibri"/>
              </a:rPr>
              <a:t>; </a:t>
            </a:r>
            <a:r>
              <a:rPr lang="en-US" sz="1400" dirty="0" err="1" smtClean="0">
                <a:latin typeface="Times New Roman"/>
                <a:ea typeface="Calibri"/>
              </a:rPr>
              <a:t>MgO</a:t>
            </a:r>
            <a:r>
              <a:rPr lang="uk-UA" sz="1400" dirty="0" smtClean="0">
                <a:latin typeface="Times New Roman"/>
                <a:ea typeface="Calibri"/>
              </a:rPr>
              <a:t>; </a:t>
            </a:r>
            <a:r>
              <a:rPr lang="en-US" sz="1400" dirty="0" smtClean="0">
                <a:latin typeface="Times New Roman"/>
                <a:ea typeface="Calibri"/>
              </a:rPr>
              <a:t>R</a:t>
            </a:r>
            <a:r>
              <a:rPr lang="uk-UA" sz="1400" baseline="-25000" dirty="0" smtClean="0">
                <a:latin typeface="Times New Roman"/>
                <a:ea typeface="Calibri"/>
              </a:rPr>
              <a:t>2</a:t>
            </a:r>
            <a:r>
              <a:rPr lang="en-US" sz="1400" dirty="0" smtClean="0">
                <a:latin typeface="Times New Roman"/>
                <a:ea typeface="Calibri"/>
              </a:rPr>
              <a:t>O</a:t>
            </a:r>
            <a:r>
              <a:rPr lang="uk-UA" sz="1400" baseline="-25000" dirty="0" smtClean="0">
                <a:latin typeface="Times New Roman"/>
                <a:ea typeface="Calibri"/>
              </a:rPr>
              <a:t>3</a:t>
            </a:r>
            <a:r>
              <a:rPr lang="uk-UA" sz="1400" dirty="0" smtClean="0">
                <a:latin typeface="Times New Roman"/>
                <a:ea typeface="Calibri"/>
              </a:rPr>
              <a:t>; </a:t>
            </a:r>
            <a:r>
              <a:rPr lang="en-US" sz="1400" dirty="0" smtClean="0">
                <a:latin typeface="Times New Roman"/>
                <a:ea typeface="Calibri"/>
              </a:rPr>
              <a:t>P</a:t>
            </a:r>
            <a:r>
              <a:rPr lang="uk-UA" sz="1400" dirty="0" smtClean="0">
                <a:latin typeface="Times New Roman"/>
                <a:ea typeface="Calibri"/>
              </a:rPr>
              <a:t>; </a:t>
            </a:r>
            <a:r>
              <a:rPr lang="en-US" sz="1400" dirty="0" smtClean="0">
                <a:latin typeface="Times New Roman"/>
                <a:ea typeface="Calibri"/>
              </a:rPr>
              <a:t>S</a:t>
            </a:r>
            <a:r>
              <a:rPr lang="uk-UA" sz="1400" dirty="0" smtClean="0">
                <a:latin typeface="Times New Roman"/>
                <a:ea typeface="Calibri"/>
              </a:rPr>
              <a:t>; </a:t>
            </a:r>
            <a:r>
              <a:rPr lang="en-US" sz="1400" dirty="0" smtClean="0">
                <a:latin typeface="Times New Roman"/>
                <a:ea typeface="Calibri"/>
              </a:rPr>
              <a:t>H</a:t>
            </a:r>
            <a:r>
              <a:rPr lang="uk-UA" sz="1400" baseline="-25000" dirty="0" smtClean="0">
                <a:latin typeface="Times New Roman"/>
                <a:ea typeface="Calibri"/>
              </a:rPr>
              <a:t>2</a:t>
            </a:r>
            <a:r>
              <a:rPr lang="en-US" sz="1400" dirty="0" smtClean="0">
                <a:latin typeface="Times New Roman"/>
                <a:ea typeface="Calibri"/>
              </a:rPr>
              <a:t>O</a:t>
            </a:r>
            <a:r>
              <a:rPr lang="uk-UA" sz="1400" dirty="0" smtClean="0">
                <a:latin typeface="Times New Roman"/>
                <a:ea typeface="Calibri"/>
              </a:rPr>
              <a:t>,</a:t>
            </a:r>
            <a:r>
              <a:rPr lang="en-US" sz="1400" dirty="0" smtClean="0">
                <a:latin typeface="Times New Roman"/>
                <a:ea typeface="Calibri"/>
              </a:rPr>
              <a:t> </a:t>
            </a:r>
            <a:r>
              <a:rPr lang="uk-UA" sz="1400" b="1" dirty="0" smtClean="0"/>
              <a:t> </a:t>
            </a:r>
            <a:r>
              <a:rPr lang="uk-UA" sz="1400" dirty="0" smtClean="0">
                <a:latin typeface="Times New Roman"/>
                <a:ea typeface="Calibri"/>
              </a:rPr>
              <a:t>%.</a:t>
            </a:r>
          </a:p>
          <a:p>
            <a:r>
              <a:rPr lang="uk-UA" sz="1400" dirty="0" smtClean="0">
                <a:latin typeface="Times New Roman"/>
                <a:ea typeface="Calibri"/>
              </a:rPr>
              <a:t>Містити в своєму складі високу концентрацію оксидів магнію (</a:t>
            </a:r>
            <a:r>
              <a:rPr lang="uk-UA" sz="1400" dirty="0" err="1" smtClean="0">
                <a:latin typeface="Times New Roman"/>
                <a:ea typeface="Calibri"/>
              </a:rPr>
              <a:t>МgO</a:t>
            </a:r>
            <a:r>
              <a:rPr lang="uk-UA" sz="1400" dirty="0" smtClean="0">
                <a:latin typeface="Times New Roman"/>
                <a:ea typeface="Calibri"/>
              </a:rPr>
              <a:t> не менше 60%), </a:t>
            </a:r>
            <a:r>
              <a:rPr lang="uk-UA" sz="1400" dirty="0" smtClean="0">
                <a:latin typeface="Times New Roman"/>
                <a:ea typeface="Calibri"/>
                <a:cs typeface="Times New Roman"/>
              </a:rPr>
              <a:t>вміст сірки і фосфору (не більше 0,4% кожного), мінімальний вміст оксидів кремнію (SiO</a:t>
            </a:r>
            <a:r>
              <a:rPr lang="uk-UA" sz="1400" baseline="-25000" dirty="0" smtClean="0">
                <a:latin typeface="Times New Roman"/>
                <a:ea typeface="Calibri"/>
                <a:cs typeface="Times New Roman"/>
              </a:rPr>
              <a:t>2</a:t>
            </a:r>
            <a:r>
              <a:rPr lang="uk-UA" sz="1400" dirty="0" smtClean="0">
                <a:latin typeface="Times New Roman"/>
                <a:ea typeface="Calibri"/>
                <a:cs typeface="Times New Roman"/>
              </a:rPr>
              <a:t> не більше 5 %) і втрати маси при прожарюванні не більше 5%.</a:t>
            </a:r>
          </a:p>
          <a:p>
            <a:r>
              <a:rPr lang="uk-UA" sz="1400" dirty="0" smtClean="0">
                <a:latin typeface="Times New Roman"/>
                <a:ea typeface="Calibri"/>
              </a:rPr>
              <a:t>Мати міцність не менше 120 кгс/зразок.</a:t>
            </a:r>
          </a:p>
          <a:p>
            <a:r>
              <a:rPr lang="uk-UA" sz="1400" dirty="0" smtClean="0">
                <a:latin typeface="Times New Roman"/>
                <a:ea typeface="Calibri"/>
              </a:rPr>
              <a:t>Розмір шматка флюсу 5-60 мм.</a:t>
            </a:r>
          </a:p>
          <a:p>
            <a:r>
              <a:rPr lang="uk-UA" sz="1400" dirty="0" smtClean="0">
                <a:latin typeface="Times New Roman"/>
                <a:ea typeface="Calibri"/>
              </a:rPr>
              <a:t>Мати мінімальну пористість.</a:t>
            </a:r>
            <a:endParaRPr lang="ru-RU" sz="1400" dirty="0" smtClean="0">
              <a:ea typeface="Calibri"/>
              <a:cs typeface="Times New Roman"/>
            </a:endParaRPr>
          </a:p>
          <a:p>
            <a:endParaRPr lang="uk-UA" sz="1400" dirty="0" smtClean="0">
              <a:latin typeface="Times New Roman"/>
              <a:ea typeface="Calibri"/>
            </a:endParaRPr>
          </a:p>
          <a:p>
            <a:endParaRPr lang="ru-RU" sz="1400" b="1" dirty="0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51520" y="5661248"/>
            <a:ext cx="86409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Обпалений доломіт: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СаО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52-58%;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MgO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30-37%, </a:t>
            </a:r>
            <a:r>
              <a:rPr lang="en-US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</a:t>
            </a:r>
            <a:r>
              <a:rPr lang="uk-UA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</a:t>
            </a:r>
            <a:r>
              <a:rPr lang="uk-UA" sz="1400" baseline="-25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</a:t>
            </a:r>
            <a:r>
              <a:rPr lang="uk-UA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 3,5%, </a:t>
            </a:r>
            <a:r>
              <a:rPr lang="en-US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lang="ru-RU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lang="uk-UA" sz="1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0,06%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 </a:t>
            </a:r>
            <a:r>
              <a:rPr kumimoji="0" lang="uk-UA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ппп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5%.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4117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27384"/>
            <a:ext cx="8229600" cy="782960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>КОМПЛЕКСНІ   МАГНЕЗІАЛЬНІ   ФЛЮСИ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07504" y="3825335"/>
            <a:ext cx="35283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Хімічний склад </a:t>
            </a:r>
            <a:r>
              <a:rPr kumimoji="0" lang="uk-UA" sz="1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високомагнезіальних</a:t>
            </a: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модифікаторів</a:t>
            </a:r>
            <a:endParaRPr kumimoji="0" lang="uk-UA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07504" y="4509120"/>
          <a:ext cx="3492000" cy="2010903"/>
        </p:xfrm>
        <a:graphic>
          <a:graphicData uri="http://schemas.openxmlformats.org/drawingml/2006/table">
            <a:tbl>
              <a:tblPr/>
              <a:tblGrid>
                <a:gridCol w="684000"/>
                <a:gridCol w="468000"/>
                <a:gridCol w="468000"/>
                <a:gridCol w="468000"/>
                <a:gridCol w="468000"/>
                <a:gridCol w="468000"/>
                <a:gridCol w="468000"/>
              </a:tblGrid>
              <a:tr h="34899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Times New Roman"/>
                          <a:ea typeface="Times New Roman"/>
                          <a:cs typeface="Times New Roman"/>
                        </a:rPr>
                        <a:t>Марка флюсу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Показник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69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MgO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СаО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Fe</a:t>
                      </a:r>
                      <a:r>
                        <a:rPr lang="uk-UA" sz="1200" baseline="-25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uk-UA" sz="1200" baseline="-25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SiO</a:t>
                      </a:r>
                      <a:r>
                        <a:rPr lang="uk-UA" sz="1200" baseline="-25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п.п.п.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69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ФОМ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&gt;70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6-8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4-8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&lt;5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69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ФМБУЖ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&gt;70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&lt;5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4-8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&lt;5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69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ФОМИ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&gt;66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12-22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4-8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&lt;5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69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Компакт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&gt;50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&lt;5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8-12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&lt;45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69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МГФ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&gt;70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4-8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&lt;4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4716016" y="3861048"/>
            <a:ext cx="37097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400" b="1" dirty="0" smtClean="0"/>
              <a:t>Мінералогічний склад магнезіальних флюсів</a:t>
            </a:r>
            <a:endParaRPr lang="ru-RU" sz="1400" b="1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852360" y="4221088"/>
          <a:ext cx="5112128" cy="2576322"/>
        </p:xfrm>
        <a:graphic>
          <a:graphicData uri="http://schemas.openxmlformats.org/drawingml/2006/table">
            <a:tbl>
              <a:tblPr/>
              <a:tblGrid>
                <a:gridCol w="1152128"/>
                <a:gridCol w="792000"/>
                <a:gridCol w="792000"/>
                <a:gridCol w="792000"/>
                <a:gridCol w="792000"/>
                <a:gridCol w="792000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Мінералогічні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фази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Склад флюсів, %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ФОМ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ФОМИ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ФМБУЖ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МГФ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Компакт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періклаз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93-94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45-50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74-75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55-63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49-52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вапно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10-20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браунмілєрит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7-10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ферити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&lt;1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5 - 10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мервініт 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3-5 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монтічеліт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1-2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магнезіоферит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1-2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5-10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алюмосилікати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5-11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доломіт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3-5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магнезіт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30-35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вуглець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6-8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2-10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7-10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алюміній мет.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5-8</a:t>
                      </a:r>
                      <a:endParaRPr lang="ru-RU" sz="105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12" name="Рисунок 1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548680"/>
            <a:ext cx="1944216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1691680" y="1988840"/>
            <a:ext cx="160050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400" b="1" dirty="0" smtClean="0"/>
              <a:t>Флюс марки </a:t>
            </a:r>
            <a:r>
              <a:rPr lang="uk-UA" sz="1400" b="1" dirty="0" err="1" smtClean="0"/>
              <a:t>ФОМ</a:t>
            </a:r>
            <a:endParaRPr lang="ru-RU" sz="1400" b="1" dirty="0"/>
          </a:p>
        </p:txBody>
      </p:sp>
      <p:pic>
        <p:nvPicPr>
          <p:cNvPr id="14" name="Рисунок 1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548680"/>
            <a:ext cx="2160240" cy="1438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3563888" y="1988840"/>
            <a:ext cx="182293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400" b="1" dirty="0" smtClean="0"/>
              <a:t>Флюс марки ФМБУЖ</a:t>
            </a:r>
            <a:endParaRPr lang="ru-RU" sz="1400" b="1" dirty="0"/>
          </a:p>
        </p:txBody>
      </p:sp>
      <p:pic>
        <p:nvPicPr>
          <p:cNvPr id="16" name="Рисунок 1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548680"/>
            <a:ext cx="187220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рямоугольник 16"/>
          <p:cNvSpPr/>
          <p:nvPr/>
        </p:nvSpPr>
        <p:spPr>
          <a:xfrm>
            <a:off x="5652120" y="1988840"/>
            <a:ext cx="185762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400" b="1" dirty="0" smtClean="0"/>
              <a:t>Флюс марки </a:t>
            </a:r>
            <a:r>
              <a:rPr lang="uk-UA" sz="1400" b="1" dirty="0" err="1" smtClean="0"/>
              <a:t>Компакт</a:t>
            </a:r>
            <a:endParaRPr lang="ru-RU" sz="1400" b="1" dirty="0"/>
          </a:p>
        </p:txBody>
      </p:sp>
      <p:pic>
        <p:nvPicPr>
          <p:cNvPr id="18" name="Рисунок 17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08069" y="2348880"/>
            <a:ext cx="180020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рямоугольник 18"/>
          <p:cNvSpPr/>
          <p:nvPr/>
        </p:nvSpPr>
        <p:spPr>
          <a:xfrm>
            <a:off x="1259632" y="2924944"/>
            <a:ext cx="154843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400" b="1" dirty="0" smtClean="0"/>
              <a:t>Флюс марки </a:t>
            </a:r>
            <a:r>
              <a:rPr lang="uk-UA" sz="1400" b="1" dirty="0" err="1" smtClean="0"/>
              <a:t>МГФ</a:t>
            </a:r>
            <a:endParaRPr lang="ru-RU" sz="1400" b="1" dirty="0"/>
          </a:p>
        </p:txBody>
      </p:sp>
      <p:pic>
        <p:nvPicPr>
          <p:cNvPr id="20" name="Рисунок 19" descr="ANd9GcSy8109tMs1QwjPjB8v9K5mulzMHppWOd7FuJAzPTxdorlh3fGvEw"/>
          <p:cNvPicPr/>
          <p:nvPr/>
        </p:nvPicPr>
        <p:blipFill>
          <a:blip r:embed="rId6" cstate="print"/>
          <a:srcRect l="27997" t="12534" r="20488" b="27301"/>
          <a:stretch>
            <a:fillRect/>
          </a:stretch>
        </p:blipFill>
        <p:spPr bwMode="auto">
          <a:xfrm>
            <a:off x="4896301" y="2348880"/>
            <a:ext cx="1545897" cy="137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Прямоугольник 20"/>
          <p:cNvSpPr/>
          <p:nvPr/>
        </p:nvSpPr>
        <p:spPr>
          <a:xfrm>
            <a:off x="6408469" y="2996952"/>
            <a:ext cx="171752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400" b="1" dirty="0" smtClean="0"/>
              <a:t>Флюс марки ФОМИ</a:t>
            </a:r>
            <a:endParaRPr lang="ru-RU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0540" y="1196752"/>
            <a:ext cx="5199732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683568" y="188640"/>
            <a:ext cx="78488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ЗМІНА ДИНАМІЧНОЇ В'ЯЗКОСТІ ШЛАКУ 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ВІД СПІВВІДНОШЕННЯ (%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MgO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b="1" baseline="-25000" dirty="0" smtClean="0">
                <a:latin typeface="Times New Roman" pitchFamily="18" charset="0"/>
                <a:cs typeface="Times New Roman" pitchFamily="18" charset="0"/>
              </a:rPr>
              <a:t>факт.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/(%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MgO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b="1" baseline="-25000" dirty="0" smtClean="0">
                <a:latin typeface="Times New Roman" pitchFamily="18" charset="0"/>
                <a:cs typeface="Times New Roman" pitchFamily="18" charset="0"/>
              </a:rPr>
              <a:t>нас.</a:t>
            </a:r>
          </a:p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І ТЕМПЕРАТУРИ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[25]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412776"/>
            <a:ext cx="7272808" cy="372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1115616" y="724634"/>
            <a:ext cx="70469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СТІЙКІСТЬ  РОБОЧОЇ   ФУТЕРОВКИ   ПОДУ    ДСП-100</a:t>
            </a:r>
          </a:p>
          <a:p>
            <a:pPr algn="ctr"/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за даними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 заводу </a:t>
            </a:r>
            <a:r>
              <a:rPr lang="uk-UA" sz="2000" b="1" dirty="0" err="1" smtClean="0">
                <a:latin typeface="Times New Roman" pitchFamily="18" charset="0"/>
                <a:cs typeface="Times New Roman" pitchFamily="18" charset="0"/>
              </a:rPr>
              <a:t>Інтерпайп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Сталь 2016 року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 rot="10800000" flipV="1">
            <a:off x="1764703" y="5403994"/>
            <a:ext cx="7127777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- середня стійкість робочої футеровки подин ДСП-100 при штатній технології виплавки; </a:t>
            </a:r>
            <a:endParaRPr kumimoji="0" lang="uk-UA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1782580" y="5661248"/>
            <a:ext cx="6966899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- стійкість робочої футеровки подини ДСП-100 при використанні ФОМИ</a:t>
            </a:r>
            <a:endParaRPr kumimoji="0" lang="uk-UA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1979713" y="5733256"/>
            <a:ext cx="288032" cy="137626"/>
          </a:xfrm>
          <a:prstGeom prst="rect">
            <a:avLst/>
          </a:prstGeom>
          <a:solidFill>
            <a:srgbClr val="943634"/>
          </a:solidFill>
          <a:ln w="381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b="1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979712" y="5445224"/>
            <a:ext cx="267248" cy="194246"/>
          </a:xfrm>
          <a:prstGeom prst="rect">
            <a:avLst/>
          </a:prstGeom>
          <a:solidFill>
            <a:srgbClr val="0070C0"/>
          </a:solidFill>
          <a:ln w="381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b="1"/>
          </a:p>
        </p:txBody>
      </p:sp>
    </p:spTree>
    <p:extLst>
      <p:ext uri="{BB962C8B-B14F-4D97-AF65-F5344CB8AC3E}">
        <p14:creationId xmlns="" xmlns:p14="http://schemas.microsoft.com/office/powerpoint/2010/main" val="338799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985</TotalTime>
  <Words>427</Words>
  <Application>Microsoft Office PowerPoint</Application>
  <PresentationFormat>Экран (4:3)</PresentationFormat>
  <Paragraphs>190</Paragraphs>
  <Slides>5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0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 Національна металургійна академія України Кафедра “Теорії металургійних процесів і хімії” </vt:lpstr>
      <vt:lpstr>ВИМОГИ ДО ЯКОСТІ ФЛЮСОВИХ ВАПНЯКІВ</vt:lpstr>
      <vt:lpstr>КОМПЛЕКСНІ   МАГНЕЗІАЛЬНІ   ФЛЮСИ</vt:lpstr>
      <vt:lpstr>Слайд 4</vt:lpstr>
      <vt:lpstr>Слайд 5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Національна металургійна академія України</dc:title>
  <dc:creator>Microsoft Office</dc:creator>
  <cp:lastModifiedBy>Яна</cp:lastModifiedBy>
  <cp:revision>80</cp:revision>
  <dcterms:created xsi:type="dcterms:W3CDTF">2016-06-16T11:02:18Z</dcterms:created>
  <dcterms:modified xsi:type="dcterms:W3CDTF">2020-01-13T13:08:45Z</dcterms:modified>
</cp:coreProperties>
</file>