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0" r:id="rId2"/>
  </p:sldMasterIdLst>
  <p:notesMasterIdLst>
    <p:notesMasterId r:id="rId13"/>
  </p:notesMasterIdLst>
  <p:sldIdLst>
    <p:sldId id="256" r:id="rId3"/>
    <p:sldId id="257" r:id="rId4"/>
    <p:sldId id="258" r:id="rId5"/>
    <p:sldId id="261" r:id="rId6"/>
    <p:sldId id="259" r:id="rId7"/>
    <p:sldId id="265" r:id="rId8"/>
    <p:sldId id="266" r:id="rId9"/>
    <p:sldId id="263" r:id="rId10"/>
    <p:sldId id="264" r:id="rId11"/>
    <p:sldId id="260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114" d="100"/>
          <a:sy n="114" d="100"/>
        </p:scale>
        <p:origin x="13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188CC-A6EA-4BD7-978C-740D85E1572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FCB07-9EC9-400E-B0E4-EAE89A90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214-E9C2-447B-88E4-773BD99F2C59}" type="datetime1">
              <a:rPr lang="uk-UA" smtClean="0"/>
              <a:pPr/>
              <a:t>09.01.2023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2317-1E0E-45BA-B647-A69F578E6DC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1791-8560-4C9C-9442-12EC58329C6A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C4EC-C82C-4C31-A7A0-E912B9F0D94F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CD-9A78-4595-A170-64C329B83E78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0B11-C927-4289-A0FF-BB3B3DFC8735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E698-B74D-4DB2-86C4-64A59A0FA2DF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9E6B-6818-45C6-8E7A-3924F06689B6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234A-040E-42D6-A18E-88978C80759A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A711-445F-46B7-A000-38FCF7635573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10CC-CE10-41F0-BFD4-92ABB80E48F4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CE34-1586-4223-BF9B-4754DF529FC6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B004-1DF7-4F4D-ACD6-E48539F90E9C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1C45-8BC6-4B13-A120-C67F79D10F2F}" type="datetime1">
              <a:rPr lang="uk-UA" smtClean="0"/>
              <a:pPr/>
              <a:t>09.01.2023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2317-1E0E-45BA-B647-A69F578E6DC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8CF1-420F-4D1B-8F84-C39ADDC94187}" type="datetime1">
              <a:rPr lang="uk-UA" smtClean="0"/>
              <a:pPr/>
              <a:t>09.01.2023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527140"/>
            <a:ext cx="8964488" cy="142876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accent4"/>
                </a:solidFill>
              </a:rPr>
              <a:t>Презентація виробничої навчальної лабораторії</a:t>
            </a:r>
            <a:br>
              <a:rPr lang="en-GB" sz="3200" b="1" dirty="0">
                <a:solidFill>
                  <a:schemeClr val="accent4"/>
                </a:solidFill>
              </a:rPr>
            </a:br>
            <a:r>
              <a:rPr lang="uk-UA" sz="1200" b="1" dirty="0">
                <a:solidFill>
                  <a:schemeClr val="accent4"/>
                </a:solidFill>
              </a:rPr>
              <a:t>Український державний університет науки і технологій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098776"/>
            <a:ext cx="6143635" cy="914400"/>
          </a:xfrm>
        </p:spPr>
        <p:txBody>
          <a:bodyPr>
            <a:noAutofit/>
          </a:bodyPr>
          <a:lstStyle/>
          <a:p>
            <a:r>
              <a:rPr lang="en-US" sz="1800" dirty="0"/>
              <a:t>			</a:t>
            </a:r>
            <a:endParaRPr lang="uk-UA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12309"/>
            <a:ext cx="9144000" cy="122413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Посилення ролі ЗВО в промисловій трансформації в контексті парадигми </a:t>
            </a:r>
            <a:r>
              <a:rPr lang="uk-UA" sz="24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Industry</a:t>
            </a:r>
            <a:r>
              <a:rPr lang="uk-UA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4.0 в Грузії та Україні</a:t>
            </a:r>
            <a:r>
              <a:rPr lang="en-GB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/ HEIn4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609939-EPP-1-2019-1-BE-EPPKA2-CBHE-JP</a:t>
            </a:r>
            <a:endParaRPr kumimoji="0" lang="uk-UA" sz="200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Erasmus Plu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05264"/>
            <a:ext cx="3312368" cy="72044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665" y="5661248"/>
            <a:ext cx="2777799" cy="696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36" y="67286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Студенти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348" y="2058876"/>
            <a:ext cx="4016673" cy="3012505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783540" cy="3587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92027" y="5360472"/>
            <a:ext cx="3369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5 студентів із вадами слуху зараховано на програму спільно з обласним центром освіти людей з інвалідністю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80689" y="1210286"/>
            <a:ext cx="1814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Інклюзивність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2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Мета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uk-UA" dirty="0"/>
              <a:t>запропонувати реалістичне середовище для тестування основних інженерних принципів середовища </a:t>
            </a:r>
            <a:r>
              <a:rPr lang="en-US" dirty="0"/>
              <a:t>Industry</a:t>
            </a:r>
            <a:r>
              <a:rPr lang="ru-RU" dirty="0"/>
              <a:t> 4.0</a:t>
            </a:r>
            <a:endParaRPr lang="en-US" dirty="0"/>
          </a:p>
          <a:p>
            <a:pPr lvl="0" algn="just"/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uk-UA" dirty="0"/>
              <a:t>навчальну платформу для концепцій Індустрії </a:t>
            </a:r>
            <a:r>
              <a:rPr lang="ru-RU" dirty="0"/>
              <a:t>4.0</a:t>
            </a:r>
            <a:endParaRPr lang="en-US" dirty="0"/>
          </a:p>
          <a:p>
            <a:pPr lvl="0" algn="just"/>
            <a:r>
              <a:rPr lang="uk-UA" dirty="0"/>
              <a:t>популяризувати концепції Індустрії 4.0 серед широкої аудиторії</a:t>
            </a:r>
          </a:p>
          <a:p>
            <a:pPr algn="just"/>
            <a:r>
              <a:rPr lang="uk-UA" dirty="0"/>
              <a:t>співпрацювати з </a:t>
            </a:r>
            <a:r>
              <a:rPr lang="uk-UA" dirty="0" err="1"/>
              <a:t>інноваторами</a:t>
            </a:r>
            <a:r>
              <a:rPr lang="uk-UA" dirty="0"/>
              <a:t> у сфері Індустрії 4.0</a:t>
            </a:r>
          </a:p>
        </p:txBody>
      </p:sp>
    </p:spTree>
    <p:extLst>
      <p:ext uri="{BB962C8B-B14F-4D97-AF65-F5344CB8AC3E}">
        <p14:creationId xmlns:p14="http://schemas.microsoft.com/office/powerpoint/2010/main" val="378296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Устаткування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/>
              <a:t>Головне устаткування</a:t>
            </a:r>
            <a:endParaRPr lang="en-US" b="1" dirty="0"/>
          </a:p>
          <a:p>
            <a:pPr lvl="1"/>
            <a:r>
              <a:rPr lang="uk-UA" dirty="0"/>
              <a:t>Верстат лазерного різання з ЧПУ 6040 80 </a:t>
            </a:r>
            <a:r>
              <a:rPr lang="uk-UA" dirty="0" err="1"/>
              <a:t>Wt</a:t>
            </a:r>
            <a:r>
              <a:rPr lang="uk-UA" dirty="0"/>
              <a:t> EFR F-2</a:t>
            </a:r>
            <a:endParaRPr lang="uk-UA" sz="2400" dirty="0"/>
          </a:p>
          <a:p>
            <a:pPr lvl="1"/>
            <a:r>
              <a:rPr lang="uk-UA" dirty="0"/>
              <a:t>Фрезерний верстат з ЧПУ </a:t>
            </a:r>
            <a:r>
              <a:rPr lang="uk-UA" dirty="0" err="1"/>
              <a:t>Sokol</a:t>
            </a:r>
            <a:r>
              <a:rPr lang="uk-UA" dirty="0"/>
              <a:t> 4060</a:t>
            </a:r>
            <a:endParaRPr lang="uk-UA" sz="2400" dirty="0"/>
          </a:p>
          <a:p>
            <a:pPr lvl="1"/>
            <a:r>
              <a:rPr lang="uk-UA" dirty="0"/>
              <a:t>3D сканер </a:t>
            </a:r>
            <a:r>
              <a:rPr lang="uk-UA" dirty="0" err="1"/>
              <a:t>EinScan-Pro</a:t>
            </a:r>
            <a:r>
              <a:rPr lang="uk-UA" dirty="0"/>
              <a:t> HD</a:t>
            </a:r>
            <a:endParaRPr lang="uk-UA" sz="2400" dirty="0"/>
          </a:p>
          <a:p>
            <a:pPr lvl="1"/>
            <a:r>
              <a:rPr lang="uk-UA" dirty="0"/>
              <a:t>3D принтер </a:t>
            </a:r>
            <a:r>
              <a:rPr lang="uk-UA" dirty="0" err="1"/>
              <a:t>Anet</a:t>
            </a:r>
            <a:endParaRPr lang="uk-UA" sz="2400" dirty="0"/>
          </a:p>
          <a:p>
            <a:pPr lvl="1"/>
            <a:r>
              <a:rPr lang="uk-UA" dirty="0"/>
              <a:t>3D принтер </a:t>
            </a:r>
            <a:r>
              <a:rPr lang="uk-UA" dirty="0" err="1"/>
              <a:t>Flasty</a:t>
            </a:r>
            <a:r>
              <a:rPr lang="uk-UA" dirty="0"/>
              <a:t> TG</a:t>
            </a:r>
          </a:p>
          <a:p>
            <a:pPr algn="just"/>
            <a:r>
              <a:rPr lang="uk-UA" b="1" dirty="0"/>
              <a:t>Допоміжне обладнання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uk-UA" sz="2600" dirty="0"/>
              <a:t>4 стаціонарні комп’ютери (системний блок </a:t>
            </a:r>
            <a:r>
              <a:rPr lang="en-GB" sz="2600" dirty="0"/>
              <a:t>UPI3, </a:t>
            </a:r>
            <a:r>
              <a:rPr lang="uk-UA" sz="2600" dirty="0"/>
              <a:t>монітор </a:t>
            </a:r>
            <a:r>
              <a:rPr lang="en-GB" sz="2600" dirty="0"/>
              <a:t>Samsung, </a:t>
            </a:r>
            <a:r>
              <a:rPr lang="uk-UA" sz="2600" dirty="0"/>
              <a:t>клавіатура </a:t>
            </a:r>
            <a:r>
              <a:rPr lang="en-GB" sz="2600" dirty="0"/>
              <a:t>Logitech, </a:t>
            </a:r>
            <a:r>
              <a:rPr lang="uk-UA" sz="2600" dirty="0"/>
              <a:t>мишка </a:t>
            </a:r>
            <a:r>
              <a:rPr lang="en-GB" sz="2600" dirty="0"/>
              <a:t>Logitech); 2 </a:t>
            </a:r>
            <a:r>
              <a:rPr lang="uk-UA" sz="2600" dirty="0"/>
              <a:t>ноутбука </a:t>
            </a:r>
            <a:r>
              <a:rPr lang="en-GB" sz="2600" dirty="0"/>
              <a:t>Lenovo </a:t>
            </a:r>
            <a:r>
              <a:rPr lang="en-GB" sz="2600" dirty="0" err="1"/>
              <a:t>IdeaPad</a:t>
            </a:r>
            <a:r>
              <a:rPr lang="en-GB" sz="2600" dirty="0"/>
              <a:t> 5 14ITL05; </a:t>
            </a:r>
            <a:r>
              <a:rPr lang="uk-UA" sz="2600" dirty="0"/>
              <a:t>джерело безперебійного живлення </a:t>
            </a:r>
            <a:r>
              <a:rPr lang="en-GB" sz="2600" dirty="0"/>
              <a:t>APC </a:t>
            </a:r>
            <a:r>
              <a:rPr lang="en-GB" sz="2600" dirty="0" err="1"/>
              <a:t>back-UPS</a:t>
            </a:r>
            <a:r>
              <a:rPr lang="en-GB" sz="2600" dirty="0"/>
              <a:t> 900W/1600VA; </a:t>
            </a:r>
            <a:r>
              <a:rPr lang="uk-UA" sz="2600" dirty="0"/>
              <a:t>мережевий маршрутизатор </a:t>
            </a:r>
            <a:r>
              <a:rPr lang="en-GB" sz="2600" dirty="0" err="1"/>
              <a:t>Mikrotik</a:t>
            </a:r>
            <a:r>
              <a:rPr lang="en-GB" sz="2600" dirty="0"/>
              <a:t> RB2011UiAS-2HnD-IN; </a:t>
            </a:r>
            <a:r>
              <a:rPr lang="uk-UA" sz="2600" dirty="0"/>
              <a:t>мультимедійний проектор </a:t>
            </a:r>
            <a:r>
              <a:rPr lang="en-GB" sz="2600" dirty="0"/>
              <a:t>Acer X1527i; </a:t>
            </a:r>
            <a:r>
              <a:rPr lang="uk-UA" sz="2600" dirty="0"/>
              <a:t>настінний кронштейн для проектора </a:t>
            </a:r>
            <a:r>
              <a:rPr lang="en-GB" sz="2600" dirty="0"/>
              <a:t>CHARMOUNT CT-PRB-8M; </a:t>
            </a:r>
            <a:r>
              <a:rPr lang="uk-UA" sz="2600" dirty="0"/>
              <a:t>кабелі</a:t>
            </a:r>
            <a:endParaRPr lang="en-US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Устаткування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224469" cy="316835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004048" y="5661248"/>
            <a:ext cx="2160240" cy="835495"/>
          </a:xfrm>
          <a:prstGeom prst="wedgeRectCallout">
            <a:avLst>
              <a:gd name="adj1" fmla="val -19418"/>
              <a:gd name="adj2" fmla="val -282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CNC машина лазерного різання 6040 80 </a:t>
            </a:r>
            <a:r>
              <a:rPr lang="uk-UA" dirty="0" err="1"/>
              <a:t>Wt</a:t>
            </a:r>
            <a:r>
              <a:rPr lang="uk-UA" dirty="0"/>
              <a:t> EFR F-2</a:t>
            </a:r>
            <a:endParaRPr lang="en-US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6816" y="3042872"/>
            <a:ext cx="4306688" cy="3230016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2807295" y="1316318"/>
            <a:ext cx="1894793" cy="1032562"/>
          </a:xfrm>
          <a:prstGeom prst="wedgeRectCallout">
            <a:avLst>
              <a:gd name="adj1" fmla="val -51026"/>
              <a:gd name="adj2" fmla="val 364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3D printer – </a:t>
            </a:r>
            <a:r>
              <a:rPr lang="uk-UA" dirty="0"/>
              <a:t>подаровано промисловим </a:t>
            </a:r>
            <a:r>
              <a:rPr lang="ru-RU" dirty="0"/>
              <a:t>партнером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4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4" y="230087"/>
            <a:ext cx="8229600" cy="778098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Устаткування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6" y="1417638"/>
            <a:ext cx="3404196" cy="255314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80" y="1357754"/>
            <a:ext cx="3563888" cy="2672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2226" y="4414177"/>
            <a:ext cx="2636912" cy="1977684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323528" y="5113784"/>
            <a:ext cx="2160240" cy="835495"/>
          </a:xfrm>
          <a:prstGeom prst="wedgeRectCallout">
            <a:avLst>
              <a:gd name="adj1" fmla="val -19418"/>
              <a:gd name="adj2" fmla="val -282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3D </a:t>
            </a:r>
            <a:r>
              <a:rPr lang="uk-UA" dirty="0" err="1"/>
              <a:t>прінтер</a:t>
            </a:r>
            <a:r>
              <a:rPr lang="uk-UA" dirty="0"/>
              <a:t> </a:t>
            </a:r>
            <a:r>
              <a:rPr lang="uk-UA" dirty="0" err="1"/>
              <a:t>Anet</a:t>
            </a:r>
            <a:endParaRPr lang="en-US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300192" y="5403019"/>
            <a:ext cx="2160240" cy="835495"/>
          </a:xfrm>
          <a:prstGeom prst="wedgeRectCallout">
            <a:avLst>
              <a:gd name="adj1" fmla="val -19418"/>
              <a:gd name="adj2" fmla="val -282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3D </a:t>
            </a:r>
            <a:r>
              <a:rPr lang="uk-UA" dirty="0" err="1"/>
              <a:t>прінтер</a:t>
            </a:r>
            <a:r>
              <a:rPr lang="uk-UA" dirty="0"/>
              <a:t> </a:t>
            </a:r>
            <a:r>
              <a:rPr lang="uk-UA" dirty="0" err="1"/>
              <a:t>Flasty</a:t>
            </a:r>
            <a:r>
              <a:rPr lang="uk-UA" dirty="0"/>
              <a:t> 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5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9" y="1124744"/>
            <a:ext cx="2139702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6" y="838398"/>
            <a:ext cx="2355726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Устаткування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23528" y="5113784"/>
            <a:ext cx="2160240" cy="835495"/>
          </a:xfrm>
          <a:prstGeom prst="wedgeRectCallout">
            <a:avLst>
              <a:gd name="adj1" fmla="val -19418"/>
              <a:gd name="adj2" fmla="val -282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3D сканер </a:t>
            </a:r>
            <a:r>
              <a:rPr lang="uk-UA" dirty="0" err="1"/>
              <a:t>EinScan-Pro</a:t>
            </a:r>
            <a:r>
              <a:rPr lang="uk-UA" dirty="0"/>
              <a:t> HD</a:t>
            </a:r>
            <a:endParaRPr lang="en-US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300192" y="5403019"/>
            <a:ext cx="2160240" cy="835495"/>
          </a:xfrm>
          <a:prstGeom prst="wedgeRectCallout">
            <a:avLst>
              <a:gd name="adj1" fmla="val -19418"/>
              <a:gd name="adj2" fmla="val -282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Виготовлена</a:t>
            </a:r>
            <a:r>
              <a:rPr lang="ru-RU" dirty="0"/>
              <a:t> 3</a:t>
            </a:r>
            <a:r>
              <a:rPr lang="en-US" dirty="0"/>
              <a:t>D </a:t>
            </a:r>
            <a:r>
              <a:rPr lang="ru-RU" dirty="0"/>
              <a:t>модель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90" y="870005"/>
            <a:ext cx="2376264" cy="3168352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3311860" y="5301208"/>
            <a:ext cx="2160240" cy="835495"/>
          </a:xfrm>
          <a:prstGeom prst="wedgeRectCallout">
            <a:avLst>
              <a:gd name="adj1" fmla="val -19418"/>
              <a:gd name="adj2" fmla="val -282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Відсканована</a:t>
            </a:r>
            <a:r>
              <a:rPr lang="uk-UA" dirty="0"/>
              <a:t> складна частина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849620" cy="288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Устаткування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23528" y="5113784"/>
            <a:ext cx="2160240" cy="835495"/>
          </a:xfrm>
          <a:prstGeom prst="wedgeRectCallout">
            <a:avLst>
              <a:gd name="adj1" fmla="val -19418"/>
              <a:gd name="adj2" fmla="val -282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Фрезерний верстат з ЧПУ </a:t>
            </a:r>
            <a:r>
              <a:rPr lang="uk-UA" dirty="0" err="1"/>
              <a:t>Сокол</a:t>
            </a:r>
            <a:r>
              <a:rPr lang="uk-UA" dirty="0"/>
              <a:t> 4060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93" y="1005926"/>
            <a:ext cx="4368414" cy="3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56207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/>
                </a:solidFill>
              </a:rPr>
              <a:t>Переваги для цільових груп</a:t>
            </a:r>
            <a:r>
              <a:rPr lang="en-US" b="1" dirty="0">
                <a:solidFill>
                  <a:schemeClr val="tx2"/>
                </a:solidFill>
              </a:rPr>
              <a:t>: </a:t>
            </a:r>
            <a:r>
              <a:rPr lang="uk-UA" b="1" dirty="0">
                <a:solidFill>
                  <a:schemeClr val="tx2"/>
                </a:solidFill>
              </a:rPr>
              <a:t>студенти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uk-UA" b="1" dirty="0"/>
              <a:t>сучасне проектування технологій машинобудування</a:t>
            </a:r>
            <a:r>
              <a:rPr lang="uk-UA" dirty="0"/>
              <a:t> (галузі - авіація, транспортні засоби, енергетика, металургія, сільське господарство); </a:t>
            </a:r>
          </a:p>
          <a:p>
            <a:pPr lvl="0" algn="just"/>
            <a:endParaRPr lang="uk-UA" b="1" dirty="0"/>
          </a:p>
          <a:p>
            <a:pPr lvl="0" algn="just"/>
            <a:r>
              <a:rPr lang="uk-UA" b="1" dirty="0"/>
              <a:t>програмування та експлуатація</a:t>
            </a:r>
            <a:r>
              <a:rPr lang="uk-UA" dirty="0"/>
              <a:t> фрезерних верстатів з ЧПК, </a:t>
            </a:r>
            <a:r>
              <a:rPr lang="uk-UA" dirty="0" err="1"/>
              <a:t>роботизованих</a:t>
            </a:r>
            <a:r>
              <a:rPr lang="uk-UA" dirty="0"/>
              <a:t> комплексів; </a:t>
            </a:r>
          </a:p>
          <a:p>
            <a:pPr lvl="0" algn="just"/>
            <a:endParaRPr lang="uk-UA" dirty="0"/>
          </a:p>
          <a:p>
            <a:pPr lvl="0" algn="just"/>
            <a:r>
              <a:rPr lang="uk-UA" dirty="0"/>
              <a:t>сучасне </a:t>
            </a:r>
            <a:r>
              <a:rPr lang="uk-UA" b="1" dirty="0"/>
              <a:t>програмне забезпечення </a:t>
            </a:r>
            <a:r>
              <a:rPr lang="uk-UA" dirty="0"/>
              <a:t>для автоматизованого проектування (</a:t>
            </a:r>
            <a:r>
              <a:rPr lang="uk-UA" dirty="0" err="1"/>
              <a:t>AutoCAD</a:t>
            </a:r>
            <a:r>
              <a:rPr lang="uk-UA" dirty="0"/>
              <a:t>, CAD/CAM, T-FLEX, </a:t>
            </a:r>
            <a:r>
              <a:rPr lang="uk-UA" dirty="0" err="1"/>
              <a:t>Compass</a:t>
            </a:r>
            <a:r>
              <a:rPr lang="uk-UA" dirty="0"/>
              <a:t>, </a:t>
            </a:r>
            <a:r>
              <a:rPr lang="uk-UA" dirty="0" err="1"/>
              <a:t>SolidWorks</a:t>
            </a:r>
            <a:r>
              <a:rPr lang="uk-UA" dirty="0"/>
              <a:t>, </a:t>
            </a:r>
            <a:r>
              <a:rPr lang="uk-UA" dirty="0" err="1"/>
              <a:t>Siemens</a:t>
            </a:r>
            <a:r>
              <a:rPr lang="uk-UA" dirty="0"/>
              <a:t> NX, </a:t>
            </a:r>
            <a:r>
              <a:rPr lang="uk-UA" dirty="0" err="1"/>
              <a:t>Delcam</a:t>
            </a:r>
            <a:r>
              <a:rPr lang="uk-UA" dirty="0"/>
              <a:t>, </a:t>
            </a:r>
            <a:r>
              <a:rPr lang="uk-UA" dirty="0" err="1"/>
              <a:t>Mastercam</a:t>
            </a:r>
            <a:r>
              <a:rPr lang="uk-UA" dirty="0"/>
              <a:t>) та сучасні мови програмування; </a:t>
            </a:r>
          </a:p>
          <a:p>
            <a:pPr lvl="0" algn="just"/>
            <a:endParaRPr lang="uk-UA" b="1" dirty="0"/>
          </a:p>
          <a:p>
            <a:pPr lvl="0" algn="just"/>
            <a:r>
              <a:rPr lang="uk-UA" b="1" dirty="0"/>
              <a:t>вимірювання</a:t>
            </a:r>
            <a:r>
              <a:rPr lang="uk-UA" dirty="0"/>
              <a:t> деталей зі складною геометрією в поєднанні з 3D-протоколом відповідно до ISO 9001, контроль деталей у поєднанні з оцінкою відхилення від конструкції, перевірка геометрії поверхні; </a:t>
            </a:r>
          </a:p>
          <a:p>
            <a:pPr lvl="0" algn="just"/>
            <a:endParaRPr lang="uk-UA" sz="1300" b="1" dirty="0"/>
          </a:p>
          <a:p>
            <a:pPr lvl="0" algn="just"/>
            <a:r>
              <a:rPr lang="uk-UA" b="1" dirty="0"/>
              <a:t>сучасні технології </a:t>
            </a:r>
            <a:r>
              <a:rPr lang="uk-UA" dirty="0"/>
              <a:t>виробництва деталей і складання, що застосовуються в авіаційному виробництві, спрямовані на використання верстатів з ЧПК, систем автоматизованого проектування та проектування CAD/CAM/CAE, CATIA, цифрового виробництва та моделювання виробництва DELMIA (</a:t>
            </a:r>
            <a:r>
              <a:rPr lang="uk-UA" dirty="0" err="1"/>
              <a:t>Dassault</a:t>
            </a:r>
            <a:r>
              <a:rPr lang="uk-UA" dirty="0"/>
              <a:t> </a:t>
            </a:r>
            <a:r>
              <a:rPr lang="uk-UA" dirty="0" err="1"/>
              <a:t>Systèmes</a:t>
            </a:r>
            <a:r>
              <a:rPr lang="uk-UA" dirty="0"/>
              <a:t>);</a:t>
            </a:r>
          </a:p>
          <a:p>
            <a:pPr marL="0" lvl="0" indent="0" algn="just">
              <a:buNone/>
            </a:pPr>
            <a:r>
              <a:rPr lang="uk-UA" dirty="0"/>
              <a:t> </a:t>
            </a:r>
          </a:p>
          <a:p>
            <a:pPr algn="just"/>
            <a:r>
              <a:rPr lang="uk-UA" b="1" dirty="0"/>
              <a:t>спеціальні методи обробки </a:t>
            </a:r>
            <a:r>
              <a:rPr lang="uk-UA" dirty="0"/>
              <a:t>для сплавів </a:t>
            </a:r>
            <a:r>
              <a:rPr lang="uk-UA" dirty="0" err="1"/>
              <a:t>Ti</a:t>
            </a:r>
            <a:r>
              <a:rPr lang="uk-UA" dirty="0"/>
              <a:t> і </a:t>
            </a:r>
            <a:r>
              <a:rPr lang="uk-UA" dirty="0" err="1"/>
              <a:t>Al</a:t>
            </a:r>
            <a:r>
              <a:rPr lang="uk-UA" dirty="0"/>
              <a:t>, композиційних матеріалів і спеціальні методи складання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1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/>
                </a:solidFill>
              </a:rPr>
              <a:t>Переваги для цільових груп: промисловість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2156"/>
            <a:ext cx="8229600" cy="2260848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консультаційні послуги,</a:t>
            </a:r>
            <a:endParaRPr lang="en-US" dirty="0"/>
          </a:p>
          <a:p>
            <a:pPr lvl="0"/>
            <a:r>
              <a:rPr lang="uk-UA" dirty="0"/>
              <a:t>майданчик для зустрічей і дискусій </a:t>
            </a:r>
          </a:p>
          <a:p>
            <a:pPr algn="just"/>
            <a:r>
              <a:rPr lang="uk-UA" dirty="0"/>
              <a:t>можливість підвищення кваліфікації на короткострокових курсах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1163" y="3435262"/>
            <a:ext cx="8229600" cy="713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chemeClr val="tx2"/>
                </a:solidFill>
              </a:rPr>
              <a:t>Переваги для цільових груп: наука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4480520"/>
            <a:ext cx="8229600" cy="2260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dirty="0"/>
              <a:t>підвищення кваліфікації, колоквіуми</a:t>
            </a:r>
            <a:r>
              <a:rPr lang="en-US" dirty="0"/>
              <a:t>;</a:t>
            </a:r>
          </a:p>
          <a:p>
            <a:pPr lvl="0"/>
            <a:r>
              <a:rPr lang="uk-UA" dirty="0"/>
              <a:t>співпраця з промисловістю: консультаційні послуги для промисловості; проведення короткострокових курсів, що стосуються Індустрії 4.0</a:t>
            </a:r>
            <a:r>
              <a:rPr lang="en-US" dirty="0"/>
              <a:t>;</a:t>
            </a:r>
          </a:p>
          <a:p>
            <a:pPr algn="just"/>
            <a:r>
              <a:rPr lang="uk-UA" dirty="0"/>
              <a:t>майданчик для конференцій, круглих столів з різними зацікавленими сторонами</a:t>
            </a:r>
          </a:p>
        </p:txBody>
      </p:sp>
    </p:spTree>
    <p:extLst>
      <p:ext uri="{BB962C8B-B14F-4D97-AF65-F5344CB8AC3E}">
        <p14:creationId xmlns:p14="http://schemas.microsoft.com/office/powerpoint/2010/main" val="1111306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TS010338266</Template>
  <TotalTime>2430</TotalTime>
  <Words>431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1_Office Theme</vt:lpstr>
      <vt:lpstr>Office Theme</vt:lpstr>
      <vt:lpstr>Презентація виробничої навчальної лабораторії Український державний університет науки і технологій</vt:lpstr>
      <vt:lpstr>Мета</vt:lpstr>
      <vt:lpstr>Устаткування</vt:lpstr>
      <vt:lpstr>Устаткування</vt:lpstr>
      <vt:lpstr>Устаткування</vt:lpstr>
      <vt:lpstr>Устаткування</vt:lpstr>
      <vt:lpstr>Устаткування</vt:lpstr>
      <vt:lpstr>Переваги для цільових груп: студенти</vt:lpstr>
      <vt:lpstr>Переваги для цільових груп: промисловість</vt:lpstr>
      <vt:lpstr>Студенти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Bobs Forzikks</cp:lastModifiedBy>
  <cp:revision>263</cp:revision>
  <dcterms:created xsi:type="dcterms:W3CDTF">2014-01-09T13:20:28Z</dcterms:created>
  <dcterms:modified xsi:type="dcterms:W3CDTF">2023-01-09T18:54:12Z</dcterms:modified>
</cp:coreProperties>
</file>